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69" r:id="rId2"/>
    <p:sldId id="257" r:id="rId3"/>
    <p:sldId id="258" r:id="rId4"/>
    <p:sldId id="259" r:id="rId5"/>
    <p:sldId id="271" r:id="rId6"/>
    <p:sldId id="272" r:id="rId7"/>
    <p:sldId id="261" r:id="rId8"/>
    <p:sldId id="262" r:id="rId9"/>
    <p:sldId id="263" r:id="rId10"/>
    <p:sldId id="264" r:id="rId11"/>
    <p:sldId id="266" r:id="rId12"/>
    <p:sldId id="268" r:id="rId1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4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74" autoAdjust="0"/>
  </p:normalViewPr>
  <p:slideViewPr>
    <p:cSldViewPr snapToGrid="0">
      <p:cViewPr varScale="1">
        <p:scale>
          <a:sx n="82" d="100"/>
          <a:sy n="82" d="100"/>
        </p:scale>
        <p:origin x="67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Klõpsake juhteksemplari alapealkirja laadi redigeerimiseks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683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alkiri ja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98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iteallkirjaga 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094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649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sitaadi 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6675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Õige või 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85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309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8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08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2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98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625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52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85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8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4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28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F9DAEFC-F715-409E-A077-F5C6E7B40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21" y="2947386"/>
            <a:ext cx="8596668" cy="1217256"/>
          </a:xfrm>
        </p:spPr>
        <p:txBody>
          <a:bodyPr>
            <a:normAutofit fontScale="90000"/>
          </a:bodyPr>
          <a:lstStyle/>
          <a:p>
            <a:r>
              <a:rPr lang="et-EE" sz="8000" dirty="0"/>
              <a:t>Lüganuse vald</a:t>
            </a:r>
            <a:endParaRPr lang="en-GB" sz="8000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BEDAE996-0039-4162-948B-583F2EC87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Vallavanem Marja-Liisa Veiser</a:t>
            </a:r>
          </a:p>
          <a:p>
            <a:r>
              <a:rPr lang="et-EE" dirty="0"/>
              <a:t>Volikogu esimees Dmitri Dmitrijev</a:t>
            </a:r>
            <a:endParaRPr lang="en-GB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E12803C9-AB16-4E83-B1EA-98C5E0DAE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039" y="281059"/>
            <a:ext cx="969759" cy="1071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EDA501-CBFB-440B-A9D0-C49FC57BFB7F}"/>
              </a:ext>
            </a:extLst>
          </p:cNvPr>
          <p:cNvSpPr txBox="1"/>
          <p:nvPr/>
        </p:nvSpPr>
        <p:spPr>
          <a:xfrm>
            <a:off x="7911107" y="1342163"/>
            <a:ext cx="6102220" cy="372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t-EE" sz="1800" dirty="0">
                <a:effectLst/>
                <a:latin typeface="Economica" panose="02000506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Lüganuse vald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090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FDB39DE-948E-4733-9FDA-D868D2AF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/>
              <a:t>Raamatukogud, rahvamajad, noortekeskused</a:t>
            </a:r>
            <a:endParaRPr lang="en-GB" sz="32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EF462F4-431C-45AE-895F-52A037097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20801"/>
            <a:ext cx="8596668" cy="4720562"/>
          </a:xfrm>
        </p:spPr>
        <p:txBody>
          <a:bodyPr/>
          <a:lstStyle/>
          <a:p>
            <a:r>
              <a:rPr lang="et-EE" dirty="0">
                <a:solidFill>
                  <a:schemeClr val="accent2"/>
                </a:solidFill>
              </a:rPr>
              <a:t>3 RAAMATUKOGU/3 HARURAAMATUKOGU </a:t>
            </a:r>
            <a:r>
              <a:rPr lang="et-EE" dirty="0"/>
              <a:t>- Kiviõli Linnaraamatukogu, Sonda Raamatukogu, Lüganuse Valla Raamatukogu (haruraamatukogud - Maidla, Püssi, Soonurme)</a:t>
            </a:r>
          </a:p>
          <a:p>
            <a:r>
              <a:rPr lang="et-EE" dirty="0">
                <a:solidFill>
                  <a:schemeClr val="accent2"/>
                </a:solidFill>
              </a:rPr>
              <a:t>Lüganuse Kultuurikeskus </a:t>
            </a:r>
            <a:r>
              <a:rPr lang="et-EE" dirty="0">
                <a:solidFill>
                  <a:schemeClr val="tx1"/>
                </a:solidFill>
              </a:rPr>
              <a:t>(kokku </a:t>
            </a:r>
            <a:r>
              <a:rPr lang="et-EE" dirty="0"/>
              <a:t>5 rahvamaja: Kiviõli Rahvamaja, Püssi Kultuurimaja, Sonda Rahvamaja, Maidla Rahvamaja, Lüganuse Rahvamaja</a:t>
            </a:r>
          </a:p>
          <a:p>
            <a:r>
              <a:rPr lang="et-EE" dirty="0">
                <a:solidFill>
                  <a:schemeClr val="accent2"/>
                </a:solidFill>
              </a:rPr>
              <a:t>5  NOORTEKESKUST/NOORTETUBA </a:t>
            </a:r>
            <a:r>
              <a:rPr lang="et-EE" dirty="0"/>
              <a:t>- Maidla Noortekeskus, Kiviõli Noortekeskus, Lüganuse </a:t>
            </a:r>
            <a:r>
              <a:rPr lang="et-EE" dirty="0" err="1"/>
              <a:t>Noortemaja</a:t>
            </a:r>
            <a:r>
              <a:rPr lang="et-EE" dirty="0"/>
              <a:t>, Sonda </a:t>
            </a:r>
            <a:r>
              <a:rPr lang="et-EE" dirty="0" err="1"/>
              <a:t>noortetuba</a:t>
            </a:r>
            <a:r>
              <a:rPr lang="et-EE" dirty="0"/>
              <a:t> ja Varja </a:t>
            </a:r>
            <a:r>
              <a:rPr lang="et-EE" dirty="0" err="1"/>
              <a:t>noortetuba</a:t>
            </a:r>
            <a:r>
              <a:rPr lang="et-EE" dirty="0"/>
              <a:t>.</a:t>
            </a:r>
          </a:p>
          <a:p>
            <a:pPr marL="0" indent="0">
              <a:buNone/>
            </a:pPr>
            <a:endParaRPr lang="et-EE" dirty="0"/>
          </a:p>
          <a:p>
            <a:endParaRPr lang="en-GB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374487B5-627B-4DFD-8EE5-EE8EA749B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42" y="4080779"/>
            <a:ext cx="3563668" cy="2382131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1C631E33-4D3A-4EDE-94C0-A80341E51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71" y="4080779"/>
            <a:ext cx="3570018" cy="2382130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F373F1D7-1F93-43DD-B317-37FAA1C23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652" y="4080779"/>
            <a:ext cx="3570018" cy="238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95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1D13997-C34D-499C-875E-30F8CE38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/>
              <a:t>Aidu </a:t>
            </a:r>
            <a:r>
              <a:rPr lang="et-EE" dirty="0" err="1"/>
              <a:t>Veemaa</a:t>
            </a:r>
            <a:r>
              <a:rPr lang="et-EE" dirty="0"/>
              <a:t>, Kiviõli Seikluskeskus</a:t>
            </a:r>
            <a:br>
              <a:rPr lang="et-EE" dirty="0"/>
            </a:br>
            <a:endParaRPr lang="en-GB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BA3DB25-E61F-476B-9F52-C397DC6CE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31" y="1175657"/>
            <a:ext cx="8596668" cy="4784445"/>
          </a:xfrm>
        </p:spPr>
        <p:txBody>
          <a:bodyPr>
            <a:normAutofit/>
          </a:bodyPr>
          <a:lstStyle/>
          <a:p>
            <a:endParaRPr lang="et-EE" dirty="0"/>
          </a:p>
          <a:p>
            <a:r>
              <a:rPr lang="et-EE" sz="1600" dirty="0">
                <a:solidFill>
                  <a:schemeClr val="accent2"/>
                </a:solidFill>
              </a:rPr>
              <a:t>Aidu </a:t>
            </a:r>
            <a:r>
              <a:rPr lang="et-EE" sz="1600" dirty="0" err="1">
                <a:solidFill>
                  <a:schemeClr val="accent2"/>
                </a:solidFill>
              </a:rPr>
              <a:t>Veemaa</a:t>
            </a:r>
            <a:r>
              <a:rPr lang="et-EE" sz="1600" dirty="0">
                <a:solidFill>
                  <a:schemeClr val="accent2"/>
                </a:solidFill>
              </a:rPr>
              <a:t> </a:t>
            </a:r>
            <a:r>
              <a:rPr lang="et-EE" sz="1600" dirty="0"/>
              <a:t>on endise põlevkivikarjääri alale rajatud unikaalne tehismaastik koos rahvusvahelistele nõuetele vastava sõudekanaliga, kus saab seigelda vee peal, vee sees ja vee ääres või korraldada tipptasemel spordiüritusi.</a:t>
            </a:r>
          </a:p>
          <a:p>
            <a:r>
              <a:rPr lang="et-EE" sz="1600" dirty="0">
                <a:solidFill>
                  <a:schemeClr val="accent2"/>
                </a:solidFill>
              </a:rPr>
              <a:t>Kiviõli Seikluskeskus</a:t>
            </a:r>
          </a:p>
          <a:p>
            <a:r>
              <a:rPr lang="et-EE" sz="1600" dirty="0"/>
              <a:t>Kiviõli linna põhjapoolses küljes oleval vanal tuhamäel Baltikumi pikimate suusanõlvadega keskuses ootavad talvespordiharrastajaid mäesuusanõlvad</a:t>
            </a:r>
          </a:p>
          <a:p>
            <a:r>
              <a:rPr lang="et-EE" sz="1600" dirty="0"/>
              <a:t>Mäe jalamil kogupere elamuspark 14 põneva atraktsiooniga.</a:t>
            </a:r>
            <a:endParaRPr lang="en-GB" sz="1600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54C0632E-CF26-4A87-A3B8-0993B0BE0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77" y="4510224"/>
            <a:ext cx="1590233" cy="2211253"/>
          </a:xfrm>
          <a:prstGeom prst="rect">
            <a:avLst/>
          </a:prstGeom>
        </p:spPr>
      </p:pic>
      <p:pic>
        <p:nvPicPr>
          <p:cNvPr id="1026" name="Picture 2" descr="Aidu veemaa viib inimesed veele - Aidu Veespordikeskus">
            <a:extLst>
              <a:ext uri="{FF2B5EF4-FFF2-40B4-BE49-F238E27FC236}">
                <a16:creationId xmlns:a16="http://schemas.microsoft.com/office/drawing/2014/main" id="{485CD859-CBE0-44F9-91F0-A810769BC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47" y="4510224"/>
            <a:ext cx="3051148" cy="21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121144B7-F305-46E8-9944-F4C39F034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532" y="4510224"/>
            <a:ext cx="3237180" cy="21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59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A1BB359-920D-4FCF-BEE1-8DCAEF108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Aitäh!</a:t>
            </a:r>
            <a:endParaRPr lang="en-GB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7055C7C6-52A3-4FFF-AC7C-D0A8586A3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003" y="1552084"/>
            <a:ext cx="1841500" cy="2762250"/>
          </a:xfr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46D1A936-E35B-4365-AC30-E12320B1E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759" y="1547225"/>
            <a:ext cx="3338624" cy="2582705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F2E5624C-D222-4614-B5E2-EF4607F21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454" y="4377931"/>
            <a:ext cx="3092243" cy="2313776"/>
          </a:xfrm>
          <a:prstGeom prst="rect">
            <a:avLst/>
          </a:prstGeom>
        </p:spPr>
      </p:pic>
      <p:pic>
        <p:nvPicPr>
          <p:cNvPr id="13" name="Pilt 12">
            <a:extLst>
              <a:ext uri="{FF2B5EF4-FFF2-40B4-BE49-F238E27FC236}">
                <a16:creationId xmlns:a16="http://schemas.microsoft.com/office/drawing/2014/main" id="{A3F412A1-E56B-4735-B9DA-441D4CE0B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319" y="705394"/>
            <a:ext cx="2681168" cy="1787839"/>
          </a:xfrm>
          <a:prstGeom prst="rect">
            <a:avLst/>
          </a:prstGeom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624F2EC6-4BBE-42B4-814D-765245DA8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6800" y="4134789"/>
            <a:ext cx="3451891" cy="2588919"/>
          </a:xfrm>
          <a:prstGeom prst="rect">
            <a:avLst/>
          </a:prstGeom>
        </p:spPr>
      </p:pic>
      <p:pic>
        <p:nvPicPr>
          <p:cNvPr id="17" name="Pilt 16">
            <a:extLst>
              <a:ext uri="{FF2B5EF4-FFF2-40B4-BE49-F238E27FC236}">
                <a16:creationId xmlns:a16="http://schemas.microsoft.com/office/drawing/2014/main" id="{C05D3F0D-90A9-47F4-A423-9AD9EEF77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2391" y="2591105"/>
            <a:ext cx="3158309" cy="2105025"/>
          </a:xfrm>
          <a:prstGeom prst="rect">
            <a:avLst/>
          </a:prstGeom>
        </p:spPr>
      </p:pic>
      <p:pic>
        <p:nvPicPr>
          <p:cNvPr id="18" name="Pilt 17">
            <a:extLst>
              <a:ext uri="{FF2B5EF4-FFF2-40B4-BE49-F238E27FC236}">
                <a16:creationId xmlns:a16="http://schemas.microsoft.com/office/drawing/2014/main" id="{1E3F04B8-3444-4255-8B90-5CD2FDB9D4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471" y="4773684"/>
            <a:ext cx="2858150" cy="195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lt 18">
            <a:extLst>
              <a:ext uri="{FF2B5EF4-FFF2-40B4-BE49-F238E27FC236}">
                <a16:creationId xmlns:a16="http://schemas.microsoft.com/office/drawing/2014/main" id="{4CF85670-4FEF-448E-9D12-769BD645DF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083" y="1538593"/>
            <a:ext cx="3157536" cy="210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lt 20">
            <a:extLst>
              <a:ext uri="{FF2B5EF4-FFF2-40B4-BE49-F238E27FC236}">
                <a16:creationId xmlns:a16="http://schemas.microsoft.com/office/drawing/2014/main" id="{0003BD7F-7FA6-4DD0-A1B7-B9B6E95733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9807" y="4466153"/>
            <a:ext cx="138051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64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6B4966C-A4C3-4A64-B8BF-6F268AF9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209869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Tänane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Lüganuse vald moodustati </a:t>
            </a:r>
            <a:br>
              <a:rPr lang="et-EE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t-EE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21. oktoobril 2017, </a:t>
            </a:r>
            <a:r>
              <a:rPr lang="et-EE" sz="3200" dirty="0">
                <a:ea typeface="Calibri" panose="020F0502020204030204" pitchFamily="34" charset="0"/>
                <a:cs typeface="Times New Roman" panose="02020603050405020304" pitchFamily="18" charset="0"/>
              </a:rPr>
              <a:t>kui</a:t>
            </a:r>
            <a:r>
              <a:rPr lang="et-EE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ühinesid: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44B7B52-B939-4077-AF80-6FD3A97A8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80727"/>
            <a:ext cx="8596668" cy="4693297"/>
          </a:xfrm>
        </p:spPr>
        <p:txBody>
          <a:bodyPr>
            <a:normAutofit/>
          </a:bodyPr>
          <a:lstStyle/>
          <a:p>
            <a:r>
              <a:rPr lang="et-EE" dirty="0"/>
              <a:t>Kiviõli linn (seisuga 1.01.2017  5347 elanikku)</a:t>
            </a:r>
          </a:p>
          <a:p>
            <a:r>
              <a:rPr lang="et-EE" dirty="0"/>
              <a:t>Lüganuse vald (seisuga 1.01.2017 2945 elanikku)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(</a:t>
            </a:r>
            <a:r>
              <a:rPr lang="et-EE" dirty="0"/>
              <a:t>2013. aastal ühinesid Lüganuse, Püssi, Maidla</a:t>
            </a:r>
            <a:r>
              <a:rPr lang="en-US" dirty="0"/>
              <a:t>)</a:t>
            </a:r>
            <a:endParaRPr lang="et-EE" dirty="0"/>
          </a:p>
          <a:p>
            <a:r>
              <a:rPr lang="et-EE" dirty="0"/>
              <a:t>Sonda vald (seisuga 1.01.2017 863 elanikku)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t-EE" dirty="0"/>
              <a:t>Kiviõli linna kaugus Tallinnast umbes 120 km</a:t>
            </a:r>
          </a:p>
          <a:p>
            <a:r>
              <a:rPr lang="et-EE" dirty="0"/>
              <a:t>Kiviõli linna kaugus maakonna keskusest Jõhvist 35 km</a:t>
            </a:r>
          </a:p>
          <a:p>
            <a:r>
              <a:rPr lang="et-EE" dirty="0"/>
              <a:t>Valda läbivad nii Tallinn-Narva raudtee kui ka maantee</a:t>
            </a:r>
          </a:p>
          <a:p>
            <a:endParaRPr lang="et-EE" dirty="0"/>
          </a:p>
          <a:p>
            <a:endParaRPr lang="et-EE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54BE1BAC-697B-49A2-9795-49AEBA85E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645" y="158693"/>
            <a:ext cx="5095204" cy="654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64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68CE603-11F0-4046-AF10-A9D9BF151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Lüganuse valla visioon ja eripära</a:t>
            </a:r>
            <a:endParaRPr lang="en-GB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1B57403-23CD-462C-B17A-EAC1099F8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887" y="1404895"/>
            <a:ext cx="9373082" cy="4234822"/>
          </a:xfrm>
        </p:spPr>
        <p:txBody>
          <a:bodyPr>
            <a:normAutofit/>
          </a:bodyPr>
          <a:lstStyle/>
          <a:p>
            <a:r>
              <a:rPr lang="et-EE" dirty="0"/>
              <a:t>Lüganuse vald on </a:t>
            </a:r>
            <a:r>
              <a:rPr lang="et-EE" dirty="0">
                <a:solidFill>
                  <a:srgbClr val="92D050"/>
                </a:solidFill>
              </a:rPr>
              <a:t>Eesti seikluspuhkuse lipulaev </a:t>
            </a:r>
            <a:r>
              <a:rPr lang="et-EE" dirty="0"/>
              <a:t>ja </a:t>
            </a:r>
            <a:r>
              <a:rPr lang="et-EE" dirty="0">
                <a:solidFill>
                  <a:srgbClr val="92D050"/>
                </a:solidFill>
              </a:rPr>
              <a:t>rahvusvaheliselt tuntud sportimispiirkond.</a:t>
            </a:r>
            <a:r>
              <a:rPr lang="et-EE" dirty="0">
                <a:solidFill>
                  <a:schemeClr val="tx1"/>
                </a:solidFill>
              </a:rPr>
              <a:t> Vald on </a:t>
            </a:r>
            <a:r>
              <a:rPr lang="et-EE" dirty="0"/>
              <a:t>edukas näide kaasaegse tööstuse, turismi ning turvalise ja inimsõbraliku elukeskkonna kombinatsioonist. Siin on uuenduslikud ja tõhusalt korraldatud avalikud teenused.</a:t>
            </a:r>
          </a:p>
          <a:p>
            <a:r>
              <a:rPr lang="et-EE" dirty="0"/>
              <a:t>Lüganuse vald jääb põlevkivi kaevandamise ja töötlemise piirkonda, mis on märkimisväärselt mõjutanud keskkonda</a:t>
            </a:r>
          </a:p>
          <a:p>
            <a:r>
              <a:rPr lang="et-EE" dirty="0"/>
              <a:t>Piirkonda iseloomustab ka looduslik mitmekesisus (merepiir, looduskaitsealad, rabad, järved)</a:t>
            </a:r>
          </a:p>
          <a:p>
            <a:r>
              <a:rPr lang="et-EE" dirty="0"/>
              <a:t>Omapäraks on valla kakskeelne kogukond (valla keskuses Kiviõlis on suur osa elanikkonnast venekeelne, maapiirkondades eestikeelne).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E0BB5A-4BA8-4631-9DF4-2B7E78194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907" y="4891248"/>
            <a:ext cx="2621280" cy="17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01D0CC-4382-424F-AA54-80B569A55E04}"/>
              </a:ext>
            </a:extLst>
          </p:cNvPr>
          <p:cNvSpPr txBox="1"/>
          <p:nvPr/>
        </p:nvSpPr>
        <p:spPr>
          <a:xfrm>
            <a:off x="3160060" y="6604910"/>
            <a:ext cx="6100354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t-E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Allikas: Sven Zacek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Aidu karjääris sai sel suvel sõita piiranguteta. Ainult paadilaenutust kanali äärde sel suvel püsti ei pandud.">
            <a:extLst>
              <a:ext uri="{FF2B5EF4-FFF2-40B4-BE49-F238E27FC236}">
                <a16:creationId xmlns:a16="http://schemas.microsoft.com/office/drawing/2014/main" id="{19B0FD26-A95D-42FE-891A-6134962C5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7" y="4891248"/>
            <a:ext cx="2863243" cy="171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F34D9E-6752-40B1-965E-46B63FA18FAB}"/>
              </a:ext>
            </a:extLst>
          </p:cNvPr>
          <p:cNvSpPr txBox="1"/>
          <p:nvPr/>
        </p:nvSpPr>
        <p:spPr>
          <a:xfrm>
            <a:off x="386573" y="6622030"/>
            <a:ext cx="46131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 err="1"/>
              <a:t>Foto</a:t>
            </a:r>
            <a:r>
              <a:rPr lang="en-GB" sz="800" dirty="0"/>
              <a:t>: Mati </a:t>
            </a:r>
            <a:r>
              <a:rPr lang="en-GB" sz="800" dirty="0" err="1"/>
              <a:t>Kämärä</a:t>
            </a:r>
            <a:endParaRPr lang="en-GB" sz="800" dirty="0"/>
          </a:p>
        </p:txBody>
      </p:sp>
      <p:pic>
        <p:nvPicPr>
          <p:cNvPr id="13" name="Pilt 12">
            <a:extLst>
              <a:ext uri="{FF2B5EF4-FFF2-40B4-BE49-F238E27FC236}">
                <a16:creationId xmlns:a16="http://schemas.microsoft.com/office/drawing/2014/main" id="{CE3139C8-93D6-49D7-AFC3-6EB97D1AA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034" y="4843520"/>
            <a:ext cx="2685640" cy="1789727"/>
          </a:xfrm>
          <a:prstGeom prst="rect">
            <a:avLst/>
          </a:prstGeom>
        </p:spPr>
      </p:pic>
      <p:pic>
        <p:nvPicPr>
          <p:cNvPr id="17" name="Pilt 16">
            <a:extLst>
              <a:ext uri="{FF2B5EF4-FFF2-40B4-BE49-F238E27FC236}">
                <a16:creationId xmlns:a16="http://schemas.microsoft.com/office/drawing/2014/main" id="{57515107-3799-400A-9B3C-41D5263DA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0521" y="4852103"/>
            <a:ext cx="2609157" cy="179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31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0FEDDE1-A185-4170-B71D-999228C8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Lüganuse Vallavolikogu</a:t>
            </a:r>
            <a:endParaRPr lang="en-GB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72C693D-35A2-43AE-91FF-46B08ABF1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468" y="1488611"/>
            <a:ext cx="10196384" cy="485982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t-EE" sz="6400" b="1" dirty="0">
                <a:solidFill>
                  <a:srgbClr val="92D050"/>
                </a:solidFill>
              </a:rPr>
              <a:t>19 liiget</a:t>
            </a:r>
            <a:r>
              <a:rPr lang="en-US" sz="6400" b="1" dirty="0">
                <a:solidFill>
                  <a:srgbClr val="92D050"/>
                </a:solidFill>
              </a:rPr>
              <a:t>:</a:t>
            </a:r>
            <a:endParaRPr lang="et-EE" sz="6400" b="1" dirty="0">
              <a:solidFill>
                <a:srgbClr val="92D050"/>
              </a:solidFill>
            </a:endParaRPr>
          </a:p>
          <a:p>
            <a:r>
              <a:rPr lang="et-EE" sz="6400" dirty="0"/>
              <a:t>Esindatud 3 erakonda ja 3 valimisliitu: </a:t>
            </a:r>
          </a:p>
          <a:p>
            <a:r>
              <a:rPr lang="et-EE" sz="6400" dirty="0"/>
              <a:t>Eesti Keskerakond 6 liiget </a:t>
            </a:r>
          </a:p>
          <a:p>
            <a:r>
              <a:rPr lang="et-EE" sz="6400" dirty="0"/>
              <a:t>Eesti Reformierakond 3 liiget</a:t>
            </a:r>
          </a:p>
          <a:p>
            <a:r>
              <a:rPr lang="et-EE" sz="6400" dirty="0"/>
              <a:t>ISAMAA Erakond 2 liiget</a:t>
            </a:r>
          </a:p>
          <a:p>
            <a:r>
              <a:rPr lang="et-EE" sz="6400" dirty="0"/>
              <a:t>MEIE VALD 4 liiget </a:t>
            </a:r>
          </a:p>
          <a:p>
            <a:r>
              <a:rPr lang="et-EE" sz="6400" dirty="0"/>
              <a:t>OMA RAHVA EEST 3 liiget</a:t>
            </a:r>
          </a:p>
          <a:p>
            <a:r>
              <a:rPr lang="et-EE" sz="6400" dirty="0"/>
              <a:t>Meie Koduvald Lüganuse 1 liige</a:t>
            </a:r>
          </a:p>
          <a:p>
            <a:pPr marL="0" indent="0">
              <a:buNone/>
            </a:pPr>
            <a:r>
              <a:rPr lang="et-EE" sz="6400" b="1" dirty="0">
                <a:solidFill>
                  <a:srgbClr val="92D050"/>
                </a:solidFill>
              </a:rPr>
              <a:t>7 komisjoni:</a:t>
            </a:r>
          </a:p>
          <a:p>
            <a:r>
              <a:rPr lang="et-EE" sz="6400" dirty="0"/>
              <a:t>Revisjonikomisjon</a:t>
            </a:r>
          </a:p>
          <a:p>
            <a:r>
              <a:rPr lang="et-EE" sz="6400" dirty="0"/>
              <a:t>Rahandus- ja arengukomisjon</a:t>
            </a:r>
          </a:p>
          <a:p>
            <a:r>
              <a:rPr lang="et-EE" sz="6400" dirty="0"/>
              <a:t>Majandus- ja  turvalisusekomisjon</a:t>
            </a:r>
          </a:p>
          <a:p>
            <a:r>
              <a:rPr lang="et-EE" sz="6400" dirty="0"/>
              <a:t>Keskkonna- ja maaelukomisjon</a:t>
            </a:r>
          </a:p>
          <a:p>
            <a:r>
              <a:rPr lang="et-EE" sz="6400" dirty="0"/>
              <a:t>Hariduse- ja noorsootöökomisjon                                           </a:t>
            </a:r>
          </a:p>
          <a:p>
            <a:r>
              <a:rPr lang="et-EE" sz="6400" dirty="0"/>
              <a:t>Tervishoiu- ja sotsiaalkomisjon                                                                                                 </a:t>
            </a:r>
          </a:p>
          <a:p>
            <a:r>
              <a:rPr lang="et-EE" sz="6400" dirty="0"/>
              <a:t>Kultuuri- ja spordikomisjon</a:t>
            </a:r>
          </a:p>
          <a:p>
            <a:endParaRPr lang="et-EE" sz="3700" dirty="0"/>
          </a:p>
          <a:p>
            <a:endParaRPr lang="et-EE" sz="1200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3951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66DB944-AFCD-4E84-AE7E-FE6E491D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Lüganuse Vallavalitsus</a:t>
            </a:r>
            <a:endParaRPr lang="en-GB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09F91FD-6B82-4F00-8886-F11B3EFDF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6549"/>
            <a:ext cx="8596668" cy="4264813"/>
          </a:xfrm>
        </p:spPr>
        <p:txBody>
          <a:bodyPr>
            <a:normAutofit/>
          </a:bodyPr>
          <a:lstStyle/>
          <a:p>
            <a:r>
              <a:rPr lang="et-EE" sz="2000" dirty="0"/>
              <a:t>Teenistujate arv </a:t>
            </a:r>
            <a:r>
              <a:rPr lang="en-US" sz="2000" dirty="0"/>
              <a:t>42 </a:t>
            </a:r>
            <a:r>
              <a:rPr lang="en-US" sz="2000" dirty="0" err="1"/>
              <a:t>teenistuskohta</a:t>
            </a:r>
            <a:endParaRPr lang="et-EE" sz="2000" dirty="0"/>
          </a:p>
          <a:p>
            <a:r>
              <a:rPr lang="et-EE" sz="2000" dirty="0"/>
              <a:t>Lüganuse Vallavalitsus on </a:t>
            </a:r>
            <a:r>
              <a:rPr lang="en-US" sz="2000" dirty="0"/>
              <a:t>5</a:t>
            </a:r>
            <a:r>
              <a:rPr lang="et-EE" sz="2000" dirty="0"/>
              <a:t>-liikmeline:</a:t>
            </a:r>
          </a:p>
          <a:p>
            <a:r>
              <a:rPr lang="et-EE" sz="2000" dirty="0"/>
              <a:t>Vallavanem</a:t>
            </a:r>
          </a:p>
          <a:p>
            <a:r>
              <a:rPr lang="et-EE" sz="2000" dirty="0"/>
              <a:t>kaks abivallavanemat</a:t>
            </a:r>
            <a:r>
              <a:rPr lang="en-US" sz="2000" dirty="0"/>
              <a:t>:</a:t>
            </a:r>
            <a:endParaRPr lang="et-EE" sz="2000" dirty="0"/>
          </a:p>
          <a:p>
            <a:pPr marL="0" indent="0">
              <a:buNone/>
            </a:pPr>
            <a:r>
              <a:rPr lang="et-EE" sz="2000" dirty="0"/>
              <a:t>abivallavanem hariduse-, kultuuri-, spordi-, noorsootöö- ja sotsiaalvaldkonnas</a:t>
            </a:r>
          </a:p>
          <a:p>
            <a:pPr marL="0" indent="0">
              <a:buNone/>
            </a:pPr>
            <a:r>
              <a:rPr lang="et-EE" sz="2000" dirty="0"/>
              <a:t>abivallavanem kommunaalmajanduse, ehituse, planeeringu, arengu ja </a:t>
            </a:r>
            <a:r>
              <a:rPr lang="et-EE" sz="2000" dirty="0" err="1"/>
              <a:t>varahalduse</a:t>
            </a:r>
            <a:r>
              <a:rPr lang="et-EE" sz="2000" dirty="0"/>
              <a:t> valdkonnas</a:t>
            </a:r>
          </a:p>
          <a:p>
            <a:r>
              <a:rPr lang="en-US" sz="2000" dirty="0" err="1"/>
              <a:t>kaks</a:t>
            </a:r>
            <a:r>
              <a:rPr lang="et-EE" sz="2000" dirty="0"/>
              <a:t> vallavalitsuse liiget</a:t>
            </a:r>
            <a:endParaRPr lang="en-GB" sz="2000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8A323FC2-64BC-4FCB-86F3-01CCC063B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831" y="4654386"/>
            <a:ext cx="3097971" cy="2070836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630CB294-6B3A-4D9B-AFA1-F8E7A497E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605" y="4654386"/>
            <a:ext cx="3327097" cy="207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28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0C0543F-E6AD-8F3C-4BBE-111D282D1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Eelarvest</a:t>
            </a:r>
            <a:endParaRPr lang="en-GB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7A17794-CA67-83E8-A95D-37F3CDC3D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7543"/>
            <a:ext cx="8596668" cy="4581329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t-EE" sz="1900" kern="12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2023. a eelarve maht on 15 430 229 eurot</a:t>
            </a:r>
            <a:endParaRPr lang="en-GB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t-EE" sz="1900" kern="12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Põhitegevuse tulud kokku 13 949 881 </a:t>
            </a:r>
            <a:endParaRPr lang="en-GB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t-EE" sz="1900" kern="12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Põhitegevuse kulud kokku 13 127 576 </a:t>
            </a:r>
            <a:endParaRPr lang="en-GB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t-EE" sz="1900" kern="12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Põhitegevuse tulem 822 305</a:t>
            </a:r>
            <a:endParaRPr lang="en-GB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t-EE" sz="1900" kern="12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Investeerimistegevus kokku -1 638 483</a:t>
            </a:r>
            <a:endParaRPr lang="en-GB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t-EE" sz="1900" kern="12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Finantseerimistegevus 389 398</a:t>
            </a:r>
            <a:endParaRPr lang="en-GB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t-EE" sz="1900" kern="12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Likviidsete varade muutus (+suurenemine/-vähenemine) –333 318</a:t>
            </a:r>
            <a:endParaRPr lang="en-GB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t-EE" sz="1900" kern="12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Põhitegevuse tulud: füüsilise isiku tulumaks 48%, tasandusfond 11%, toetusfond 30%, kaevandamisõiguse tasu 4%.</a:t>
            </a:r>
            <a:endParaRPr lang="en-GB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t-EE" sz="1900" kern="12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Põhitegevuse kulud: tööjõukulud 61%, majandamiskulud 30%,</a:t>
            </a:r>
            <a:br>
              <a:rPr lang="et-EE" sz="1900" kern="12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1900" kern="12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antud toetused tegevuskuludeks 9%.</a:t>
            </a:r>
            <a:endParaRPr lang="en-GB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t-EE" sz="1900" kern="12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Kulude jaotus valdkondade lõikes: 47% haridus, 7% vaba aeg, kultuur, 10% elamukommunaalmajandus, 15% sotsiaalne kaitse, 8% valitsussektori teenused, 9% majandus.</a:t>
            </a:r>
            <a:endParaRPr lang="en-GB" sz="1900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748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D2E7A17-A5FC-4CD2-9016-81BD16D1C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12206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t-EE" dirty="0"/>
              <a:t>Nii pindalalt kui rahvaarvult on tegu Eesti keskmisest veidi suurema omavalitsusega</a:t>
            </a:r>
            <a:endParaRPr lang="en-GB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6001D12-405D-4128-BECE-9B1FED4C3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33006"/>
            <a:ext cx="8596668" cy="4078167"/>
          </a:xfrm>
        </p:spPr>
        <p:txBody>
          <a:bodyPr/>
          <a:lstStyle/>
          <a:p>
            <a:r>
              <a:rPr lang="et-EE" sz="1600" dirty="0"/>
              <a:t>Lüganuse valla elanike arv 8188 (seisuga 1.01.2023)</a:t>
            </a:r>
          </a:p>
          <a:p>
            <a:r>
              <a:rPr lang="et-EE" sz="1600" dirty="0"/>
              <a:t>Rahvaarvult teine vald Ida-Viru maakonnas</a:t>
            </a:r>
          </a:p>
          <a:p>
            <a:r>
              <a:rPr lang="et-EE" sz="1600" dirty="0"/>
              <a:t>Lüganuse valla keskus Kiviõli linn, elanike arv 4683 </a:t>
            </a:r>
            <a:r>
              <a:rPr lang="et-EE" dirty="0"/>
              <a:t>(seisuga 1.04.2023)</a:t>
            </a:r>
          </a:p>
          <a:p>
            <a:r>
              <a:rPr lang="et-EE" sz="1600" dirty="0"/>
              <a:t>Lüganuse valla pindala ca 600 ruutkilomeetrit</a:t>
            </a:r>
          </a:p>
          <a:p>
            <a:r>
              <a:rPr lang="et-EE" sz="1600" dirty="0"/>
              <a:t>Valla piir 152 km</a:t>
            </a:r>
          </a:p>
          <a:p>
            <a:r>
              <a:rPr lang="et-EE" sz="1600" dirty="0"/>
              <a:t>Lüganuse valla teid 335 km </a:t>
            </a:r>
          </a:p>
          <a:p>
            <a:r>
              <a:rPr lang="et-EE" sz="1600" dirty="0"/>
              <a:t>Riigi maanteid Lüganuse vallas 177 km</a:t>
            </a: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9" name="Pilt 8">
            <a:extLst>
              <a:ext uri="{FF2B5EF4-FFF2-40B4-BE49-F238E27FC236}">
                <a16:creationId xmlns:a16="http://schemas.microsoft.com/office/drawing/2014/main" id="{DD305B5C-877B-4FF2-B5DF-6992DEEAB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514" y="4336962"/>
            <a:ext cx="3355796" cy="2365319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7BAF725E-46BE-4213-B8CB-86F35F5E2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14" y="4336963"/>
            <a:ext cx="3597613" cy="2365319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33E3C502-8CA5-46AC-986D-F35365F4A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84" y="4336963"/>
            <a:ext cx="3973043" cy="23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63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2C79D08-E806-4047-AEDE-53C0117F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Linnad, alevikud, külad</a:t>
            </a:r>
            <a:endParaRPr lang="en-GB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17CBC16-785F-43FF-957C-1F23D744E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33" y="1468976"/>
            <a:ext cx="8496469" cy="2318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1600" dirty="0"/>
              <a:t>Lüganuse vallas on 2 linna</a:t>
            </a:r>
            <a:r>
              <a:rPr lang="en-US" sz="1600" dirty="0"/>
              <a:t>:</a:t>
            </a:r>
            <a:endParaRPr lang="et-EE" sz="1600" dirty="0"/>
          </a:p>
          <a:p>
            <a:r>
              <a:rPr lang="et-EE" sz="1600" dirty="0"/>
              <a:t>Kiviõli</a:t>
            </a:r>
          </a:p>
          <a:p>
            <a:r>
              <a:rPr lang="et-EE" sz="1600" dirty="0"/>
              <a:t>Püssi</a:t>
            </a:r>
          </a:p>
          <a:p>
            <a:pPr marL="0" indent="0">
              <a:buNone/>
            </a:pPr>
            <a:r>
              <a:rPr lang="et-EE" sz="1600" dirty="0"/>
              <a:t>Vallas on 3 alevikku</a:t>
            </a:r>
            <a:r>
              <a:rPr lang="en-US" sz="1600" dirty="0"/>
              <a:t>:</a:t>
            </a:r>
            <a:endParaRPr lang="et-EE" sz="1600" dirty="0"/>
          </a:p>
          <a:p>
            <a:r>
              <a:rPr lang="et-EE" sz="1600" dirty="0"/>
              <a:t>Lüganuse</a:t>
            </a:r>
          </a:p>
          <a:p>
            <a:r>
              <a:rPr lang="et-EE" sz="1600" dirty="0"/>
              <a:t>Erra</a:t>
            </a:r>
          </a:p>
          <a:p>
            <a:r>
              <a:rPr lang="et-EE" sz="1600" dirty="0"/>
              <a:t>Sonda</a:t>
            </a:r>
          </a:p>
          <a:p>
            <a:pPr marL="0" indent="0">
              <a:buNone/>
            </a:pPr>
            <a:r>
              <a:rPr lang="et-EE" sz="1600" dirty="0"/>
              <a:t>Vallas on 48 küla</a:t>
            </a:r>
            <a:endParaRPr lang="en-GB" sz="1600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13866F41-EFC5-4D64-8BDD-544A82B08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53" y="4541719"/>
            <a:ext cx="3134917" cy="2095533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7E089486-82E9-4422-843C-1DFB72990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242" y="4541719"/>
            <a:ext cx="3278866" cy="2191755"/>
          </a:xfrm>
          <a:prstGeom prst="rect">
            <a:avLst/>
          </a:prstGeom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D2994AD9-2271-4C72-9DE1-2FF06E7F0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680" y="4030903"/>
            <a:ext cx="3938535" cy="2702571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40DE7888-12C6-4C42-9C6D-68A8D3A90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603" y="1182172"/>
            <a:ext cx="6392970" cy="1159298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0C9E4DF8-B031-4640-93E9-389859A67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5572" y="2416683"/>
            <a:ext cx="3658537" cy="205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11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EE74937-8D1B-4DC5-9038-20125189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59" y="555131"/>
            <a:ext cx="8322280" cy="1035652"/>
          </a:xfrm>
        </p:spPr>
        <p:txBody>
          <a:bodyPr/>
          <a:lstStyle/>
          <a:p>
            <a:r>
              <a:rPr lang="et-EE" dirty="0"/>
              <a:t>Haridusasutused</a:t>
            </a:r>
            <a:endParaRPr lang="en-GB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0CC8840-6919-4CB3-9509-8E35ED15F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86" y="1645252"/>
            <a:ext cx="9101648" cy="4466893"/>
          </a:xfrm>
        </p:spPr>
        <p:txBody>
          <a:bodyPr>
            <a:normAutofit fontScale="92500" lnSpcReduction="20000"/>
          </a:bodyPr>
          <a:lstStyle/>
          <a:p>
            <a:endParaRPr lang="et-EE" dirty="0"/>
          </a:p>
          <a:p>
            <a:r>
              <a:rPr lang="et-EE" sz="2600" dirty="0">
                <a:solidFill>
                  <a:schemeClr val="accent2"/>
                </a:solidFill>
              </a:rPr>
              <a:t>KOOLID</a:t>
            </a:r>
          </a:p>
          <a:p>
            <a:r>
              <a:rPr lang="et-EE" dirty="0"/>
              <a:t>Kiviõli I Keskkool – 361 õpilast</a:t>
            </a:r>
          </a:p>
          <a:p>
            <a:r>
              <a:rPr lang="et-EE" dirty="0"/>
              <a:t>Kiviõli Vene Kool – 211 õpilast</a:t>
            </a:r>
          </a:p>
          <a:p>
            <a:r>
              <a:rPr lang="et-EE" dirty="0"/>
              <a:t>Lüganuse Kool – 58 õpilast</a:t>
            </a:r>
          </a:p>
          <a:p>
            <a:r>
              <a:rPr lang="et-EE" dirty="0"/>
              <a:t>Maidla Kool-46 õpilast</a:t>
            </a:r>
          </a:p>
          <a:p>
            <a:r>
              <a:rPr lang="et-EE" sz="2600" dirty="0">
                <a:solidFill>
                  <a:schemeClr val="accent2"/>
                </a:solidFill>
              </a:rPr>
              <a:t>LASTEAIAD </a:t>
            </a:r>
          </a:p>
          <a:p>
            <a:r>
              <a:rPr lang="et-EE" dirty="0"/>
              <a:t>Maidla Kooli lasteaed 67 last (Maidla õppekoht 33, Sonda õppekoht 16, Erra õppekoht 18).</a:t>
            </a:r>
          </a:p>
          <a:p>
            <a:r>
              <a:rPr lang="et-EE" dirty="0"/>
              <a:t>Kiviõli linna lasteaed Kannike – 176 last</a:t>
            </a:r>
          </a:p>
          <a:p>
            <a:r>
              <a:rPr lang="et-EE" dirty="0"/>
              <a:t>Püssi Lasteaed Marjake – 55 last</a:t>
            </a:r>
          </a:p>
          <a:p>
            <a:r>
              <a:rPr lang="et-EE" sz="2600" dirty="0">
                <a:solidFill>
                  <a:schemeClr val="accent2"/>
                </a:solidFill>
              </a:rPr>
              <a:t>HUVIKOOLID</a:t>
            </a:r>
          </a:p>
          <a:p>
            <a:r>
              <a:rPr lang="et-EE" dirty="0"/>
              <a:t>Kiviõli Kunstide Kool – 260 õpilast</a:t>
            </a:r>
          </a:p>
          <a:p>
            <a:endParaRPr lang="et-EE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5F605AA1-EF0E-407F-AC12-5FB300D60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947" y="5148861"/>
            <a:ext cx="2379136" cy="1666574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C9FF8F6C-604B-492B-8A5F-D7951A80B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099" y="2259380"/>
            <a:ext cx="2574396" cy="1716264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67326A0C-E603-4C1B-8E0C-3FD5139DE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437" y="212294"/>
            <a:ext cx="2639035" cy="1758143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AA0DFB10-5BD1-4A15-AC05-BFA977196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9699" y="418660"/>
            <a:ext cx="2574396" cy="1716263"/>
          </a:xfrm>
          <a:prstGeom prst="rect">
            <a:avLst/>
          </a:prstGeom>
        </p:spPr>
      </p:pic>
      <p:pic>
        <p:nvPicPr>
          <p:cNvPr id="14" name="Pilt 13">
            <a:extLst>
              <a:ext uri="{FF2B5EF4-FFF2-40B4-BE49-F238E27FC236}">
                <a16:creationId xmlns:a16="http://schemas.microsoft.com/office/drawing/2014/main" id="{B039E9A0-2418-43F1-80A3-11C713507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5947" y="1829815"/>
            <a:ext cx="3176869" cy="2048884"/>
          </a:xfrm>
          <a:prstGeom prst="rect">
            <a:avLst/>
          </a:prstGeom>
        </p:spPr>
      </p:pic>
      <p:pic>
        <p:nvPicPr>
          <p:cNvPr id="16" name="Pilt 15">
            <a:extLst>
              <a:ext uri="{FF2B5EF4-FFF2-40B4-BE49-F238E27FC236}">
                <a16:creationId xmlns:a16="http://schemas.microsoft.com/office/drawing/2014/main" id="{29606759-31A7-4CDB-9F58-34AB3BC03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6897" y="5039756"/>
            <a:ext cx="2842396" cy="1899997"/>
          </a:xfrm>
          <a:prstGeom prst="rect">
            <a:avLst/>
          </a:prstGeom>
        </p:spPr>
      </p:pic>
      <p:pic>
        <p:nvPicPr>
          <p:cNvPr id="18" name="Pilt 17">
            <a:extLst>
              <a:ext uri="{FF2B5EF4-FFF2-40B4-BE49-F238E27FC236}">
                <a16:creationId xmlns:a16="http://schemas.microsoft.com/office/drawing/2014/main" id="{461222FD-9FC9-4486-8362-E59ECC5067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1154" y="509463"/>
            <a:ext cx="2393134" cy="1795807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B632359F-7788-45F2-8EA4-59CD46756C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1688" y="2520640"/>
            <a:ext cx="2174015" cy="1455004"/>
          </a:xfrm>
          <a:prstGeom prst="rect">
            <a:avLst/>
          </a:prstGeom>
        </p:spPr>
      </p:pic>
      <p:pic>
        <p:nvPicPr>
          <p:cNvPr id="13" name="Pilt 12">
            <a:extLst>
              <a:ext uri="{FF2B5EF4-FFF2-40B4-BE49-F238E27FC236}">
                <a16:creationId xmlns:a16="http://schemas.microsoft.com/office/drawing/2014/main" id="{32C877CD-6D10-4A63-BEF2-C4AA2BABA8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1634" y="3598017"/>
            <a:ext cx="2304645" cy="14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64004"/>
      </p:ext>
    </p:extLst>
  </p:cSld>
  <p:clrMapOvr>
    <a:masterClrMapping/>
  </p:clrMapOvr>
</p:sld>
</file>

<file path=ppt/theme/theme1.xml><?xml version="1.0" encoding="utf-8"?>
<a:theme xmlns:a="http://schemas.openxmlformats.org/drawingml/2006/main" name="Fassett">
  <a:themeElements>
    <a:clrScheme name="Fasset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set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set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1004</TotalTime>
  <Words>670</Words>
  <Application>Microsoft Office PowerPoint</Application>
  <PresentationFormat>Laiekraan</PresentationFormat>
  <Paragraphs>106</Paragraphs>
  <Slides>12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12</vt:i4>
      </vt:variant>
    </vt:vector>
  </HeadingPairs>
  <TitlesOfParts>
    <vt:vector size="18" baseType="lpstr">
      <vt:lpstr>Arial</vt:lpstr>
      <vt:lpstr>Calibri</vt:lpstr>
      <vt:lpstr>Economica</vt:lpstr>
      <vt:lpstr>Trebuchet MS</vt:lpstr>
      <vt:lpstr>Wingdings 3</vt:lpstr>
      <vt:lpstr>Fassett</vt:lpstr>
      <vt:lpstr>Lüganuse vald</vt:lpstr>
      <vt:lpstr>Tänane Lüganuse vald moodustati  21. oktoobril 2017, kui ühinesid:  </vt:lpstr>
      <vt:lpstr>Lüganuse valla visioon ja eripära</vt:lpstr>
      <vt:lpstr>Lüganuse Vallavolikogu</vt:lpstr>
      <vt:lpstr>Lüganuse Vallavalitsus</vt:lpstr>
      <vt:lpstr>Eelarvest</vt:lpstr>
      <vt:lpstr>Nii pindalalt kui rahvaarvult on tegu Eesti keskmisest veidi suurema omavalitsusega</vt:lpstr>
      <vt:lpstr>Linnad, alevikud, külad</vt:lpstr>
      <vt:lpstr>Haridusasutused</vt:lpstr>
      <vt:lpstr>Raamatukogud, rahvamajad, noortekeskused</vt:lpstr>
      <vt:lpstr>Aidu Veemaa, Kiviõli Seikluskeskus </vt:lpstr>
      <vt:lpstr>Aitäh!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Lüganuse vald</dc:title>
  <dc:creator>Windows User</dc:creator>
  <cp:lastModifiedBy>Windows User</cp:lastModifiedBy>
  <cp:revision>106</cp:revision>
  <cp:lastPrinted>2022-03-14T11:51:53Z</cp:lastPrinted>
  <dcterms:created xsi:type="dcterms:W3CDTF">2022-03-09T12:02:21Z</dcterms:created>
  <dcterms:modified xsi:type="dcterms:W3CDTF">2023-05-03T10:05:58Z</dcterms:modified>
</cp:coreProperties>
</file>